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8" r:id="rId10"/>
    <p:sldId id="269" r:id="rId11"/>
    <p:sldId id="270" r:id="rId12"/>
    <p:sldId id="265" r:id="rId13"/>
    <p:sldId id="267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301" r:id="rId24"/>
    <p:sldId id="292" r:id="rId25"/>
    <p:sldId id="293" r:id="rId26"/>
    <p:sldId id="291" r:id="rId27"/>
    <p:sldId id="294" r:id="rId28"/>
    <p:sldId id="296" r:id="rId29"/>
    <p:sldId id="298" r:id="rId30"/>
    <p:sldId id="299" r:id="rId31"/>
    <p:sldId id="300" r:id="rId32"/>
    <p:sldId id="295" r:id="rId33"/>
    <p:sldId id="297" r:id="rId34"/>
    <p:sldId id="30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2E02E59-DC81-4404-A0B0-218EEC9FF07E}" type="datetimeFigureOut">
              <a:rPr lang="en-IN" smtClean="0"/>
              <a:t>18-12-2021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2CA1F88-900B-4E13-BA28-E94C757284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335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2E59-DC81-4404-A0B0-218EEC9FF07E}" type="datetimeFigureOut">
              <a:rPr lang="en-IN" smtClean="0"/>
              <a:t>18-12-2021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1F88-900B-4E13-BA28-E94C757284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460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2E02E59-DC81-4404-A0B0-218EEC9FF07E}" type="datetimeFigureOut">
              <a:rPr lang="en-IN" smtClean="0"/>
              <a:t>18-12-2021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2CA1F88-900B-4E13-BA28-E94C757284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99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2E59-DC81-4404-A0B0-218EEC9FF07E}" type="datetimeFigureOut">
              <a:rPr lang="en-IN" smtClean="0"/>
              <a:t>18-12-2021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52CA1F88-900B-4E13-BA28-E94C757284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865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2E02E59-DC81-4404-A0B0-218EEC9FF07E}" type="datetimeFigureOut">
              <a:rPr lang="en-IN" smtClean="0"/>
              <a:t>18-12-2021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2CA1F88-900B-4E13-BA28-E94C757284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158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2E59-DC81-4404-A0B0-218EEC9FF07E}" type="datetimeFigureOut">
              <a:rPr lang="en-IN" smtClean="0"/>
              <a:t>18-12-2021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1F88-900B-4E13-BA28-E94C757284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26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2E59-DC81-4404-A0B0-218EEC9FF07E}" type="datetimeFigureOut">
              <a:rPr lang="en-IN" smtClean="0"/>
              <a:t>18-12-2021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1F88-900B-4E13-BA28-E94C757284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376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2E59-DC81-4404-A0B0-218EEC9FF07E}" type="datetimeFigureOut">
              <a:rPr lang="en-IN" smtClean="0"/>
              <a:t>18-12-2021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1F88-900B-4E13-BA28-E94C757284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305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2E59-DC81-4404-A0B0-218EEC9FF07E}" type="datetimeFigureOut">
              <a:rPr lang="en-IN" smtClean="0"/>
              <a:t>18-12-2021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1F88-900B-4E13-BA28-E94C757284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47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2E02E59-DC81-4404-A0B0-218EEC9FF07E}" type="datetimeFigureOut">
              <a:rPr lang="en-IN" smtClean="0"/>
              <a:t>18-12-2021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2CA1F88-900B-4E13-BA28-E94C757284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922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2E59-DC81-4404-A0B0-218EEC9FF07E}" type="datetimeFigureOut">
              <a:rPr lang="en-IN" smtClean="0"/>
              <a:t>18-12-2021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1F88-900B-4E13-BA28-E94C757284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4578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2E02E59-DC81-4404-A0B0-218EEC9FF07E}" type="datetimeFigureOut">
              <a:rPr lang="en-IN" smtClean="0"/>
              <a:t>18-12-2021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2CA1F88-900B-4E13-BA28-E94C75728417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6803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edical Transplant Images, Stock Photos &amp; Vectors | Shutterstock">
            <a:extLst>
              <a:ext uri="{FF2B5EF4-FFF2-40B4-BE49-F238E27FC236}">
                <a16:creationId xmlns:a16="http://schemas.microsoft.com/office/drawing/2014/main" id="{8B8D7C0D-7757-4A1D-8735-9656A6F32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"/>
                    </a14:imgEffect>
                    <a14:imgEffect>
                      <a14:saturation sat="300000"/>
                    </a14:imgEffect>
                    <a14:imgEffect>
                      <a14:brightnessContrast bright="-12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476"/>
          <a:stretch/>
        </p:blipFill>
        <p:spPr bwMode="auto">
          <a:xfrm>
            <a:off x="0" y="0"/>
            <a:ext cx="13756191" cy="699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2E6B87-1480-4D7F-ADD5-044B05F253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0139" y="363683"/>
            <a:ext cx="4572000" cy="814889"/>
          </a:xfrm>
        </p:spPr>
        <p:txBody>
          <a:bodyPr>
            <a:normAutofit/>
          </a:bodyPr>
          <a:lstStyle/>
          <a:p>
            <a:r>
              <a:rPr lang="en-US" dirty="0"/>
              <a:t>Organ Donation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3829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B090-F65C-4D1F-83CF-EB2B33BEF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81" b="31757"/>
          <a:stretch/>
        </p:blipFill>
        <p:spPr>
          <a:xfrm>
            <a:off x="2411834" y="2212545"/>
            <a:ext cx="6651144" cy="33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0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B090-F65C-4D1F-83CF-EB2B33BEF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0"/>
          <a:stretch/>
        </p:blipFill>
        <p:spPr>
          <a:xfrm>
            <a:off x="2176042" y="2386272"/>
            <a:ext cx="7296943" cy="348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17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B090-F65C-4D1F-83CF-EB2B33BEF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8063E-970E-49E1-A817-CCFC0A96193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1" t="68469" r="26143" b="10924"/>
          <a:stretch/>
        </p:blipFill>
        <p:spPr bwMode="auto">
          <a:xfrm>
            <a:off x="2496064" y="2141838"/>
            <a:ext cx="6583387" cy="35184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02462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42EBC-9A41-43B2-B8E2-092C1BFFB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040" y="2000611"/>
            <a:ext cx="7100771" cy="413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BEFORE CONVERSION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1815610"/>
            <a:ext cx="8120774" cy="1808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978820-B998-4FB9-80E8-0301FE961D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6"/>
          <a:stretch/>
        </p:blipFill>
        <p:spPr>
          <a:xfrm>
            <a:off x="581191" y="3881462"/>
            <a:ext cx="8584069" cy="203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29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BEFORE CONVERSION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3B0E23-049F-465F-BD92-84EC1C658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1" b="11371"/>
          <a:stretch/>
        </p:blipFill>
        <p:spPr>
          <a:xfrm>
            <a:off x="601512" y="2111945"/>
            <a:ext cx="5778968" cy="1744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B8C4BD-02D7-46A5-9E5E-E6A8900E0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4477992"/>
            <a:ext cx="4079924" cy="101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08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BEFORE CONVERSION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8867F0-9E71-40FA-9CBC-FB0567EB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824480"/>
            <a:ext cx="10842441" cy="213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2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AFTER CONVERSION</a:t>
            </a:r>
            <a:endParaRPr lang="en-IN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FB1705B-609F-4496-8F53-868DDDE01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003"/>
          <a:stretch/>
        </p:blipFill>
        <p:spPr>
          <a:xfrm>
            <a:off x="560872" y="3089669"/>
            <a:ext cx="8120774" cy="741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1034C1-8306-4184-B53F-16B3BC1242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7"/>
          <a:stretch/>
        </p:blipFill>
        <p:spPr>
          <a:xfrm>
            <a:off x="648069" y="3940864"/>
            <a:ext cx="9684202" cy="19262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DCC345-F4C8-4292-A0F5-EA52765E5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72" y="1953971"/>
            <a:ext cx="6772083" cy="105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8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AFTER CONVERSION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2C226-C9D4-40CF-8AC9-71D8C4EBC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528964"/>
            <a:ext cx="7100129" cy="698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EC3090-ACA1-410C-8A84-0A12145C7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3899439"/>
            <a:ext cx="8792327" cy="77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27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AFTER CONVERSION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37752-1A48-467E-BFF5-2070BF827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874"/>
          <a:stretch/>
        </p:blipFill>
        <p:spPr>
          <a:xfrm>
            <a:off x="581192" y="2111131"/>
            <a:ext cx="8400904" cy="7918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ABA82C-8A7A-47FE-9E43-4F1CE16F3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3527042"/>
            <a:ext cx="9742874" cy="869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6ED63-5F4E-4A76-9F3C-E131E2FC4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097"/>
          <a:stretch/>
        </p:blipFill>
        <p:spPr>
          <a:xfrm>
            <a:off x="581192" y="4928979"/>
            <a:ext cx="8400904" cy="78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69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9778-9DAF-4C6A-A3C6-C3603C21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Organ Donation Management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4E983-BF65-4B3A-B904-83B2D1D43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717" y="2154345"/>
            <a:ext cx="2952565" cy="2426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 TEAM MEMBERS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Trisha Chander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V </a:t>
            </a:r>
            <a:r>
              <a:rPr lang="en-US" dirty="0" err="1"/>
              <a:t>Ganith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Vasanth S</a:t>
            </a:r>
          </a:p>
        </p:txBody>
      </p:sp>
    </p:spTree>
    <p:extLst>
      <p:ext uri="{BB962C8B-B14F-4D97-AF65-F5344CB8AC3E}">
        <p14:creationId xmlns:p14="http://schemas.microsoft.com/office/powerpoint/2010/main" val="2306865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79E0-7340-40A1-8ED3-6ADAB5484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A8ECAF-4084-4617-83E3-F969A3E5A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044" y="2167237"/>
            <a:ext cx="8569911" cy="38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77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7EA0-A7F2-412C-82A2-8DF93E158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CD6FCA-0E4D-4BF0-99AC-A43A68D8A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"/>
          <a:stretch/>
        </p:blipFill>
        <p:spPr bwMode="auto">
          <a:xfrm>
            <a:off x="1802065" y="1935332"/>
            <a:ext cx="8587869" cy="404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72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BCE9F-860E-4507-A797-395FCA9F6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</a:t>
            </a:r>
            <a:endParaRPr lang="en-IN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4BAEC4E-146B-4BAF-B8D6-CD1DF63D0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" r="1336" b="14166"/>
          <a:stretch/>
        </p:blipFill>
        <p:spPr bwMode="auto">
          <a:xfrm>
            <a:off x="1208842" y="1904606"/>
            <a:ext cx="9774316" cy="414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307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65D5-8DB2-4BB4-863B-90800577EC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Queries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8475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19F1C-3A53-4FE0-87F7-4D399C0DE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18E3E-73D2-43C7-8F46-D55D0FA5C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7"/>
            <a:ext cx="8420764" cy="1248504"/>
          </a:xfrm>
        </p:spPr>
        <p:txBody>
          <a:bodyPr/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INSERT INTO signup (name1,email,pass) VALUES (:name1,:email,:pass)</a:t>
            </a:r>
          </a:p>
          <a:p>
            <a:endParaRPr lang="en-I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FB4B806-671D-4063-96D4-D805D3E8B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" r="1990"/>
          <a:stretch/>
        </p:blipFill>
        <p:spPr bwMode="auto">
          <a:xfrm>
            <a:off x="5637320" y="3639828"/>
            <a:ext cx="5838547" cy="281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893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56ED-7D00-4DAA-8940-2275F7D8D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F64BD-8CF1-437F-90D6-5A8C9B58A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40799"/>
            <a:ext cx="8944548" cy="1619147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Segoe UI" panose="020B0502040204020203" pitchFamily="34" charset="0"/>
              </a:rPr>
              <a:t>$</a:t>
            </a:r>
            <a:r>
              <a:rPr lang="en-US" sz="1400" dirty="0" err="1">
                <a:latin typeface="Segoe UI" panose="020B0502040204020203" pitchFamily="34" charset="0"/>
              </a:rPr>
              <a:t>stmt</a:t>
            </a:r>
            <a:r>
              <a:rPr lang="en-US" sz="1400" dirty="0">
                <a:latin typeface="Segoe UI" panose="020B0502040204020203" pitchFamily="34" charset="0"/>
              </a:rPr>
              <a:t>=$</a:t>
            </a:r>
            <a:r>
              <a:rPr lang="en-US" sz="1400" dirty="0" err="1">
                <a:latin typeface="Segoe UI" panose="020B0502040204020203" pitchFamily="34" charset="0"/>
              </a:rPr>
              <a:t>pdo</a:t>
            </a:r>
            <a:r>
              <a:rPr lang="en-US" sz="1400" dirty="0">
                <a:latin typeface="Segoe UI" panose="020B0502040204020203" pitchFamily="34" charset="0"/>
              </a:rPr>
              <a:t>-&gt;prepare("SELECT signup_id,name1,email,pass from signup where email=:</a:t>
            </a:r>
            <a:r>
              <a:rPr lang="en-US" sz="1400" dirty="0" err="1">
                <a:latin typeface="Segoe UI" panose="020B0502040204020203" pitchFamily="34" charset="0"/>
              </a:rPr>
              <a:t>xyz</a:t>
            </a:r>
            <a:r>
              <a:rPr lang="en-US" sz="1400" dirty="0">
                <a:latin typeface="Segoe UI" panose="020B0502040204020203" pitchFamily="34" charset="0"/>
              </a:rPr>
              <a:t> and pass=:</a:t>
            </a:r>
            <a:r>
              <a:rPr lang="en-US" sz="1400" dirty="0" err="1">
                <a:latin typeface="Segoe UI" panose="020B0502040204020203" pitchFamily="34" charset="0"/>
              </a:rPr>
              <a:t>zyx</a:t>
            </a:r>
            <a:r>
              <a:rPr lang="en-US" sz="1400" dirty="0">
                <a:latin typeface="Segoe UI" panose="020B0502040204020203" pitchFamily="34" charset="0"/>
              </a:rPr>
              <a:t> ");</a:t>
            </a:r>
            <a:endParaRPr lang="en-IN" sz="1400" dirty="0">
              <a:latin typeface="Segoe UI" panose="020B0502040204020203" pitchFamily="34" charset="0"/>
            </a:endParaRPr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28AF140E-2A65-4B97-9FDF-1BF6279E7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328" y="3266982"/>
            <a:ext cx="6789365" cy="324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173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56ED-7D00-4DAA-8940-2275F7D8D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live count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F64BD-8CF1-437F-90D6-5A8C9B58A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703473" cy="2569057"/>
          </a:xfrm>
        </p:spPr>
        <p:txBody>
          <a:bodyPr/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$stmt1=$</a:t>
            </a:r>
            <a:r>
              <a:rPr lang="en-US" b="0" i="0" dirty="0" err="1">
                <a:effectLst/>
                <a:latin typeface="Segoe UI" panose="020B0502040204020203" pitchFamily="34" charset="0"/>
              </a:rPr>
              <a:t>pdo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-&gt;query("SELECT count(*) as count from patient ");</a:t>
            </a:r>
          </a:p>
          <a:p>
            <a:r>
              <a:rPr lang="en-US" b="0" i="0" dirty="0">
                <a:effectLst/>
                <a:latin typeface="Segoe UI" panose="020B0502040204020203" pitchFamily="34" charset="0"/>
              </a:rPr>
              <a:t>$stmt1=$</a:t>
            </a:r>
            <a:r>
              <a:rPr lang="en-US" b="0" i="0" dirty="0" err="1">
                <a:effectLst/>
                <a:latin typeface="Segoe UI" panose="020B0502040204020203" pitchFamily="34" charset="0"/>
              </a:rPr>
              <a:t>pdo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-&gt;query("SELECT count(*) as count from donor ");</a:t>
            </a:r>
          </a:p>
          <a:p>
            <a:r>
              <a:rPr lang="en-US" b="0" i="0" dirty="0">
                <a:effectLst/>
                <a:latin typeface="Segoe UI" panose="020B0502040204020203" pitchFamily="34" charset="0"/>
              </a:rPr>
              <a:t>$stmt1=$</a:t>
            </a:r>
            <a:r>
              <a:rPr lang="en-US" b="0" i="0" dirty="0" err="1">
                <a:effectLst/>
                <a:latin typeface="Segoe UI" panose="020B0502040204020203" pitchFamily="34" charset="0"/>
              </a:rPr>
              <a:t>pdo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-&gt;query("</a:t>
            </a:r>
            <a:r>
              <a:rPr lang="en-US" b="0" i="0" dirty="0" err="1">
                <a:effectLst/>
                <a:latin typeface="Segoe UI" panose="020B0502040204020203" pitchFamily="34" charset="0"/>
              </a:rPr>
              <a:t>SELECTcount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(*) </a:t>
            </a:r>
            <a:r>
              <a:rPr lang="en-US" b="0" i="0" dirty="0" err="1">
                <a:effectLst/>
                <a:latin typeface="Segoe UI" panose="020B0502040204020203" pitchFamily="34" charset="0"/>
              </a:rPr>
              <a:t>ascountfrom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 </a:t>
            </a:r>
            <a:r>
              <a:rPr lang="en-US" b="0" i="0" dirty="0" err="1">
                <a:effectLst/>
                <a:latin typeface="Segoe UI" panose="020B0502040204020203" pitchFamily="34" charset="0"/>
              </a:rPr>
              <a:t>organisation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 ");</a:t>
            </a:r>
          </a:p>
          <a:p>
            <a:r>
              <a:rPr lang="en-US" b="0" i="0" dirty="0">
                <a:effectLst/>
                <a:latin typeface="Segoe UI" panose="020B0502040204020203" pitchFamily="34" charset="0"/>
              </a:rPr>
              <a:t>$stmt1=$</a:t>
            </a:r>
            <a:r>
              <a:rPr lang="en-US" b="0" i="0" dirty="0" err="1">
                <a:effectLst/>
                <a:latin typeface="Segoe UI" panose="020B0502040204020203" pitchFamily="34" charset="0"/>
              </a:rPr>
              <a:t>pdo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-&gt;query("</a:t>
            </a:r>
            <a:r>
              <a:rPr lang="en-US" b="0" i="0" dirty="0" err="1">
                <a:effectLst/>
                <a:latin typeface="Segoe UI" panose="020B0502040204020203" pitchFamily="34" charset="0"/>
              </a:rPr>
              <a:t>SELECTcount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(*) </a:t>
            </a:r>
            <a:r>
              <a:rPr lang="en-US" b="0" i="0" dirty="0" err="1">
                <a:effectLst/>
                <a:latin typeface="Segoe UI" panose="020B0502040204020203" pitchFamily="34" charset="0"/>
              </a:rPr>
              <a:t>ascountfrom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 doctor ");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AA83C24-1A0D-4C2D-A0E6-5BAAFD95A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8" r="846"/>
          <a:stretch/>
        </p:blipFill>
        <p:spPr bwMode="auto">
          <a:xfrm>
            <a:off x="4979449" y="3929564"/>
            <a:ext cx="6769406" cy="256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473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56ED-7D00-4DAA-8940-2275F7D8D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DEACTIVATION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F64BD-8CF1-437F-90D6-5A8C9B58A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0853247" cy="1086487"/>
          </a:xfrm>
        </p:spPr>
        <p:txBody>
          <a:bodyPr/>
          <a:lstStyle/>
          <a:p>
            <a:r>
              <a:rPr lang="en-IN" b="0" i="0" dirty="0">
                <a:effectLst/>
                <a:latin typeface="Segoe UI" panose="020B0502040204020203" pitchFamily="34" charset="0"/>
              </a:rPr>
              <a:t>$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stmt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=$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pdo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-&gt;prepare("DELETE patient FROM user2 INNER JOIN patient ON user2.user_id = 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patient.user_id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 WHERE 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signup_id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=: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tyu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");</a:t>
            </a:r>
          </a:p>
          <a:p>
            <a:endParaRPr lang="en-IN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2670BBD-9C5C-49A7-8ACD-2146CB224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610" y="3042615"/>
            <a:ext cx="7109829" cy="336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106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56ED-7D00-4DAA-8940-2275F7D8D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DOCTOR FORM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F64BD-8CF1-437F-90D6-5A8C9B58A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53930" cy="1248504"/>
          </a:xfrm>
        </p:spPr>
        <p:txBody>
          <a:bodyPr/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$</a:t>
            </a:r>
            <a:r>
              <a:rPr lang="en-US" b="0" i="0" dirty="0" err="1">
                <a:effectLst/>
                <a:latin typeface="Segoe UI" panose="020B0502040204020203" pitchFamily="34" charset="0"/>
              </a:rPr>
              <a:t>sql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="INSERT INTO doctor (</a:t>
            </a:r>
            <a:r>
              <a:rPr lang="en-US" b="0" i="0" dirty="0" err="1">
                <a:effectLst/>
                <a:latin typeface="Segoe UI" panose="020B0502040204020203" pitchFamily="34" charset="0"/>
              </a:rPr>
              <a:t>name,area_of_specialisation,organisation_id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) VALUES (:name2,:area,:id)";</a:t>
            </a:r>
            <a:endParaRPr lang="en-IN" b="0" i="0" dirty="0"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effectLst/>
                <a:latin typeface="Segoe UI" panose="020B0502040204020203" pitchFamily="34" charset="0"/>
              </a:rPr>
              <a:t>$sql4="INSERT INTO </a:t>
            </a:r>
            <a:r>
              <a:rPr lang="en-US" b="0" i="0" dirty="0" err="1">
                <a:effectLst/>
                <a:latin typeface="Segoe UI" panose="020B0502040204020203" pitchFamily="34" charset="0"/>
              </a:rPr>
              <a:t>doctor_ph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 (</a:t>
            </a:r>
            <a:r>
              <a:rPr lang="en-US" b="0" i="0" dirty="0" err="1">
                <a:effectLst/>
                <a:latin typeface="Segoe UI" panose="020B0502040204020203" pitchFamily="34" charset="0"/>
              </a:rPr>
              <a:t>doctor_id,phone_no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) VALUES (:doc,:phone1)";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97228ADF-DB39-419B-8BAE-E85BA5EBE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3" r="1612"/>
          <a:stretch/>
        </p:blipFill>
        <p:spPr bwMode="auto">
          <a:xfrm>
            <a:off x="5281678" y="3429000"/>
            <a:ext cx="6329130" cy="306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017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56ED-7D00-4DAA-8940-2275F7D8D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FORM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F64BD-8CF1-437F-90D6-5A8C9B58A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53930" cy="1248504"/>
          </a:xfrm>
        </p:spPr>
        <p:txBody>
          <a:bodyPr/>
          <a:lstStyle/>
          <a:p>
            <a:r>
              <a:rPr lang="en-IN" b="0" i="0" dirty="0">
                <a:effectLst/>
                <a:latin typeface="Segoe UI" panose="020B0502040204020203" pitchFamily="34" charset="0"/>
              </a:rPr>
              <a:t>$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sql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="INSERT INTO user2 (name1,dob,street,city,state1,signup_id) VALUES (:name1,:dob,:street,:city,:state1,:signup)";</a:t>
            </a:r>
          </a:p>
          <a:p>
            <a:r>
              <a:rPr lang="en-IN" b="0" i="0" dirty="0">
                <a:effectLst/>
                <a:latin typeface="Segoe UI" panose="020B0502040204020203" pitchFamily="34" charset="0"/>
              </a:rPr>
              <a:t>$sql1="INSERT INTO 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user_ph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 (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user_id,phone_no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) VALUES (:user,:phone1)";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44800AF-5F15-4B3C-AC6D-46037A2F2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9" r="1990"/>
          <a:stretch/>
        </p:blipFill>
        <p:spPr bwMode="auto">
          <a:xfrm>
            <a:off x="5105499" y="3429000"/>
            <a:ext cx="6303786" cy="301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50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C2563-8CDE-4A87-A77E-99017FD38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85850-312B-4535-870C-B416FB469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4457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Hospitals are of great value to human society and there are several patients waiting for organs in order to be saved. Due to the growing information age we live in , it has become necessary to have an efficient computerised system to manage data about number of donors and patients who require a donation.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national level database is required in order to manage the records of patients , hospitals ,and donors so that lives can be saved.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software requirements involve an efficient application to manage the records which involve patients waiting list (contains hospital id foreign key connecting to hospital table): List of patients that need a donation and their contact details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 donor list :(people alive who have pledged that the they will donate and their respective details like Name, Date Of Birth )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Organisations (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Opo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table: organisations list along with unique id who can access database and their organs enlistment and their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 will be recorded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Cold storage bank( both private and NGOs) : tells about each bank, different organs available, ...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Hospitals : contains data of hospitals with their track of no of successful donation operations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application must help in accessing the records for analysts as well as for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opos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organ accessing and donors to pledge to donate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must contain a good frontend and a convenient database backend which ensures data integrity and security.</a:t>
            </a:r>
          </a:p>
          <a:p>
            <a:pPr marL="0" indent="0">
              <a:spcBef>
                <a:spcPts val="0"/>
              </a:spcBef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3999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56ED-7D00-4DAA-8940-2275F7D8D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DONOR FORM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F64BD-8CF1-437F-90D6-5A8C9B58A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53930" cy="1248504"/>
          </a:xfrm>
        </p:spPr>
        <p:txBody>
          <a:bodyPr/>
          <a:lstStyle/>
          <a:p>
            <a:pPr algn="l"/>
            <a:r>
              <a:rPr lang="en-IN" b="0" i="0" dirty="0">
                <a:effectLst/>
                <a:latin typeface="Segoe UI" panose="020B0502040204020203" pitchFamily="34" charset="0"/>
              </a:rPr>
              <a:t>$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sql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="INSERT INTO donor (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blood_group,user_id,organisation_id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) VALUES (:blood,: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userid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,: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orgid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)";</a:t>
            </a:r>
          </a:p>
          <a:p>
            <a:pPr algn="l"/>
            <a:r>
              <a:rPr lang="en-IN" b="0" i="0" dirty="0">
                <a:effectLst/>
                <a:latin typeface="Segoe UI" panose="020B0502040204020203" pitchFamily="34" charset="0"/>
              </a:rPr>
              <a:t>$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stmt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=$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pdo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-&gt;query("SELECT MAX(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donor_id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) as max from donor");</a:t>
            </a:r>
          </a:p>
        </p:txBody>
      </p:sp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EFB07127-F6EC-4BAB-B2A5-806ABDE85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4" r="2311" b="1389"/>
          <a:stretch/>
        </p:blipFill>
        <p:spPr bwMode="auto">
          <a:xfrm>
            <a:off x="5171241" y="3429000"/>
            <a:ext cx="6242893" cy="3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409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56ED-7D00-4DAA-8940-2275F7D8D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FORM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F64BD-8CF1-437F-90D6-5A8C9B58A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53930" cy="1248504"/>
          </a:xfrm>
        </p:spPr>
        <p:txBody>
          <a:bodyPr>
            <a:normAutofit lnSpcReduction="10000"/>
          </a:bodyPr>
          <a:lstStyle/>
          <a:p>
            <a:pPr algn="l"/>
            <a:r>
              <a:rPr lang="en-IN" b="0" i="0" dirty="0">
                <a:effectLst/>
                <a:latin typeface="Segoe UI" panose="020B0502040204020203" pitchFamily="34" charset="0"/>
              </a:rPr>
              <a:t>$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sql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="INSERT INTO patient (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blood_group,reason,cost,user_id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) VALUES (:blood,:reason,:cost,: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userid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)";</a:t>
            </a:r>
          </a:p>
          <a:p>
            <a:pPr algn="l"/>
            <a:r>
              <a:rPr lang="en-IN" b="0" i="0" dirty="0">
                <a:effectLst/>
                <a:latin typeface="Segoe UI" panose="020B0502040204020203" pitchFamily="34" charset="0"/>
              </a:rPr>
              <a:t>$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sql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="INSERT INTO 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patient_organ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 (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patient_id,Kidney,Lungs,Eyes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) VALUES (: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did,:kid,:lung,:eye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)";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0FD20BB5-A2B4-49FA-BC76-20EC7158E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" r="1845"/>
          <a:stretch/>
        </p:blipFill>
        <p:spPr bwMode="auto">
          <a:xfrm>
            <a:off x="5414367" y="3518122"/>
            <a:ext cx="6196441" cy="3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421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56ED-7D00-4DAA-8940-2275F7D8D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FORM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F64BD-8CF1-437F-90D6-5A8C9B58A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0542528" cy="1013800"/>
          </a:xfrm>
        </p:spPr>
        <p:txBody>
          <a:bodyPr>
            <a:normAutofit/>
          </a:bodyPr>
          <a:lstStyle/>
          <a:p>
            <a:r>
              <a:rPr lang="en-US" sz="1400" b="0" i="0" dirty="0">
                <a:effectLst/>
                <a:latin typeface="Segoe UI" panose="020B0502040204020203" pitchFamily="34" charset="0"/>
              </a:rPr>
              <a:t>$</a:t>
            </a:r>
            <a:r>
              <a:rPr lang="en-US" sz="1400" b="0" i="0" dirty="0" err="1">
                <a:effectLst/>
                <a:latin typeface="Segoe UI" panose="020B0502040204020203" pitchFamily="34" charset="0"/>
              </a:rPr>
              <a:t>sql</a:t>
            </a:r>
            <a:r>
              <a:rPr lang="en-US" sz="1400" b="0" i="0" dirty="0">
                <a:effectLst/>
                <a:latin typeface="Segoe UI" panose="020B0502040204020203" pitchFamily="34" charset="0"/>
              </a:rPr>
              <a:t>="INSERT INTO organization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-US" sz="1400" b="0" i="0" dirty="0">
                <a:effectLst/>
                <a:latin typeface="Segoe UI" panose="020B0502040204020203" pitchFamily="34" charset="0"/>
              </a:rPr>
              <a:t>(</a:t>
            </a:r>
            <a:r>
              <a:rPr lang="en-US" sz="1400" b="0" i="0" dirty="0" err="1">
                <a:effectLst/>
                <a:latin typeface="Segoe UI" panose="020B0502040204020203" pitchFamily="34" charset="0"/>
              </a:rPr>
              <a:t>organisation_name,street,city,state,organisation_head</a:t>
            </a:r>
            <a:r>
              <a:rPr lang="en-US" sz="1400" b="0" i="0" dirty="0">
                <a:effectLst/>
                <a:latin typeface="Segoe UI" panose="020B0502040204020203" pitchFamily="34" charset="0"/>
              </a:rPr>
              <a:t>) VALUES (:name1,:street,:city,:state1,:head)";</a:t>
            </a:r>
          </a:p>
          <a:p>
            <a:r>
              <a:rPr lang="en-IN" sz="1400" b="0" i="0" dirty="0">
                <a:effectLst/>
                <a:latin typeface="Segoe UI" panose="020B0502040204020203" pitchFamily="34" charset="0"/>
              </a:rPr>
              <a:t>$sql1="INSERT INTO </a:t>
            </a:r>
            <a:r>
              <a:rPr lang="en-IN" sz="1400" b="0" i="0" dirty="0" err="1">
                <a:effectLst/>
                <a:latin typeface="Segoe UI" panose="020B0502040204020203" pitchFamily="34" charset="0"/>
              </a:rPr>
              <a:t>organisation_ph</a:t>
            </a:r>
            <a:r>
              <a:rPr lang="en-IN" sz="1400" b="0" i="0" dirty="0">
                <a:effectLst/>
                <a:latin typeface="Segoe UI" panose="020B0502040204020203" pitchFamily="34" charset="0"/>
              </a:rPr>
              <a:t> (</a:t>
            </a:r>
            <a:r>
              <a:rPr lang="en-IN" sz="1400" b="0" i="0" dirty="0" err="1">
                <a:effectLst/>
                <a:latin typeface="Segoe UI" panose="020B0502040204020203" pitchFamily="34" charset="0"/>
              </a:rPr>
              <a:t>organisation_id,phone_no</a:t>
            </a:r>
            <a:r>
              <a:rPr lang="en-IN" sz="1400" b="0" i="0" dirty="0">
                <a:effectLst/>
                <a:latin typeface="Segoe UI" panose="020B0502040204020203" pitchFamily="34" charset="0"/>
              </a:rPr>
              <a:t>) VALUES (:user,:phone1)";</a:t>
            </a:r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08172E58-B9AC-4503-A1C0-92CF453D3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" r="1612"/>
          <a:stretch/>
        </p:blipFill>
        <p:spPr bwMode="auto">
          <a:xfrm>
            <a:off x="4138872" y="3045041"/>
            <a:ext cx="7202314" cy="349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428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56ED-7D00-4DAA-8940-2275F7D8D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VIEWED BY ORGANIZATION</a:t>
            </a:r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48EC10-6690-4D55-ABB8-3AA5E24CD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183" y="1872969"/>
            <a:ext cx="5229437" cy="234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0159630-049E-4B43-A645-D470A2A83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183" y="4376692"/>
            <a:ext cx="5414194" cy="192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79DA285-DAEA-42E2-ACDC-5EECCA0FA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065006" cy="4125003"/>
          </a:xfrm>
        </p:spPr>
        <p:txBody>
          <a:bodyPr>
            <a:normAutofit/>
          </a:bodyPr>
          <a:lstStyle/>
          <a:p>
            <a:r>
              <a:rPr lang="en-IN" dirty="0">
                <a:latin typeface="Segoe UI" panose="020B0502040204020203" pitchFamily="34" charset="0"/>
              </a:rPr>
              <a:t>$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stmt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=$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pdo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-&gt;query("SELECT distinct donor.donor_id,name1,blood_group,organisation_name,organisation.street,organisation.city,organisation.state,user_ph.phone_no FROM user2 INNER JOIN 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donor_organ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 INNER JOIN donor INNER join 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user_ph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 ON user2.user_id=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user_ph.user_id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 and 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donor_organ.donor_id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 = 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donor.donor_id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 and user2.user_id=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donor.user_id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 INNER JOIN organisation on 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donor.organisation_id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=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organisation.organisation_id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 INNER JOIN 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organisation_ph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 on 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organisation_ph.organisation_id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=</a:t>
            </a:r>
            <a:r>
              <a:rPr lang="en-IN" b="0" i="0" dirty="0" err="1">
                <a:effectLst/>
                <a:latin typeface="Segoe UI" panose="020B0502040204020203" pitchFamily="34" charset="0"/>
              </a:rPr>
              <a:t>organisation.organisation_id</a:t>
            </a:r>
            <a:r>
              <a:rPr lang="en-IN" b="0" i="0" dirty="0">
                <a:effectLst/>
                <a:latin typeface="Segoe UI" panose="020B0502040204020203" pitchFamily="34" charset="0"/>
              </a:rPr>
              <a:t>;");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8575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56ED-7D00-4DAA-8940-2275F7D8D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organs details</a:t>
            </a:r>
            <a:endParaRPr lang="en-I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7A0E726-F445-488C-AB1A-7FE12EF20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39"/>
          <a:stretch/>
        </p:blipFill>
        <p:spPr bwMode="auto">
          <a:xfrm>
            <a:off x="3777744" y="3867625"/>
            <a:ext cx="7620000" cy="228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439148-975C-4762-A0DA-E6DE86010DE9}"/>
              </a:ext>
            </a:extLst>
          </p:cNvPr>
          <p:cNvSpPr txBox="1"/>
          <p:nvPr/>
        </p:nvSpPr>
        <p:spPr>
          <a:xfrm>
            <a:off x="437225" y="2113212"/>
            <a:ext cx="108818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IN" dirty="0">
                <a:solidFill>
                  <a:schemeClr val="tx2"/>
                </a:solidFill>
                <a:latin typeface="Segoe UI" panose="020B0502040204020203" pitchFamily="34" charset="0"/>
              </a:rPr>
              <a:t>$</a:t>
            </a:r>
            <a:r>
              <a:rPr lang="en-IN" dirty="0" err="1">
                <a:solidFill>
                  <a:schemeClr val="tx2"/>
                </a:solidFill>
                <a:latin typeface="Segoe UI" panose="020B0502040204020203" pitchFamily="34" charset="0"/>
              </a:rPr>
              <a:t>stmt</a:t>
            </a:r>
            <a:r>
              <a:rPr lang="en-IN" dirty="0">
                <a:solidFill>
                  <a:schemeClr val="tx2"/>
                </a:solidFill>
                <a:latin typeface="Segoe UI" panose="020B0502040204020203" pitchFamily="34" charset="0"/>
              </a:rPr>
              <a:t>=$</a:t>
            </a:r>
            <a:r>
              <a:rPr lang="en-IN" dirty="0" err="1">
                <a:solidFill>
                  <a:schemeClr val="tx2"/>
                </a:solidFill>
                <a:latin typeface="Segoe UI" panose="020B0502040204020203" pitchFamily="34" charset="0"/>
              </a:rPr>
              <a:t>pdo</a:t>
            </a:r>
            <a:r>
              <a:rPr lang="en-IN" dirty="0">
                <a:solidFill>
                  <a:schemeClr val="tx2"/>
                </a:solidFill>
                <a:latin typeface="Segoe UI" panose="020B0502040204020203" pitchFamily="34" charset="0"/>
              </a:rPr>
              <a:t>&gt;query("SELECT distinct donor.donor_id,name1,blood_group,organisation_name,organisation.street,organisation.city,organisation.state,user_ph.phone_no FROM user2 INNER JOIN </a:t>
            </a:r>
            <a:r>
              <a:rPr lang="en-IN" dirty="0" err="1">
                <a:solidFill>
                  <a:schemeClr val="tx2"/>
                </a:solidFill>
                <a:latin typeface="Segoe UI" panose="020B0502040204020203" pitchFamily="34" charset="0"/>
              </a:rPr>
              <a:t>donor_organ</a:t>
            </a:r>
            <a:r>
              <a:rPr lang="en-IN" dirty="0">
                <a:solidFill>
                  <a:schemeClr val="tx2"/>
                </a:solidFill>
                <a:latin typeface="Segoe UI" panose="020B0502040204020203" pitchFamily="34" charset="0"/>
              </a:rPr>
              <a:t> INNER JOIN donor INNER join </a:t>
            </a:r>
            <a:r>
              <a:rPr lang="en-IN" dirty="0" err="1">
                <a:solidFill>
                  <a:schemeClr val="tx2"/>
                </a:solidFill>
                <a:latin typeface="Segoe UI" panose="020B0502040204020203" pitchFamily="34" charset="0"/>
              </a:rPr>
              <a:t>user_ph</a:t>
            </a:r>
            <a:r>
              <a:rPr lang="en-IN" dirty="0">
                <a:solidFill>
                  <a:schemeClr val="tx2"/>
                </a:solidFill>
                <a:latin typeface="Segoe UI" panose="020B0502040204020203" pitchFamily="34" charset="0"/>
              </a:rPr>
              <a:t> ON user2.user_id=</a:t>
            </a:r>
            <a:r>
              <a:rPr lang="en-IN" dirty="0" err="1">
                <a:solidFill>
                  <a:schemeClr val="tx2"/>
                </a:solidFill>
                <a:latin typeface="Segoe UI" panose="020B0502040204020203" pitchFamily="34" charset="0"/>
              </a:rPr>
              <a:t>user_ph.user_id</a:t>
            </a:r>
            <a:r>
              <a:rPr lang="en-IN" dirty="0">
                <a:solidFill>
                  <a:schemeClr val="tx2"/>
                </a:solidFill>
                <a:latin typeface="Segoe UI" panose="020B0502040204020203" pitchFamily="34" charset="0"/>
              </a:rPr>
              <a:t> and </a:t>
            </a:r>
            <a:r>
              <a:rPr lang="en-IN" dirty="0" err="1">
                <a:solidFill>
                  <a:schemeClr val="tx2"/>
                </a:solidFill>
                <a:latin typeface="Segoe UI" panose="020B0502040204020203" pitchFamily="34" charset="0"/>
              </a:rPr>
              <a:t>donor_organ.donor_id</a:t>
            </a:r>
            <a:r>
              <a:rPr lang="en-IN" dirty="0">
                <a:solidFill>
                  <a:schemeClr val="tx2"/>
                </a:solidFill>
                <a:latin typeface="Segoe UI" panose="020B0502040204020203" pitchFamily="34" charset="0"/>
              </a:rPr>
              <a:t> = </a:t>
            </a:r>
            <a:r>
              <a:rPr lang="en-IN" dirty="0" err="1">
                <a:solidFill>
                  <a:schemeClr val="tx2"/>
                </a:solidFill>
                <a:latin typeface="Segoe UI" panose="020B0502040204020203" pitchFamily="34" charset="0"/>
              </a:rPr>
              <a:t>donor.donor_id</a:t>
            </a:r>
            <a:r>
              <a:rPr lang="en-IN" dirty="0">
                <a:solidFill>
                  <a:schemeClr val="tx2"/>
                </a:solidFill>
                <a:latin typeface="Segoe UI" panose="020B0502040204020203" pitchFamily="34" charset="0"/>
              </a:rPr>
              <a:t> and user2.user_id=</a:t>
            </a:r>
            <a:r>
              <a:rPr lang="en-IN" dirty="0" err="1">
                <a:solidFill>
                  <a:schemeClr val="tx2"/>
                </a:solidFill>
                <a:latin typeface="Segoe UI" panose="020B0502040204020203" pitchFamily="34" charset="0"/>
              </a:rPr>
              <a:t>donor.user_id</a:t>
            </a:r>
            <a:r>
              <a:rPr lang="en-IN" dirty="0">
                <a:solidFill>
                  <a:schemeClr val="tx2"/>
                </a:solidFill>
                <a:latin typeface="Segoe UI" panose="020B0502040204020203" pitchFamily="34" charset="0"/>
              </a:rPr>
              <a:t> INNER JOIN organisation on </a:t>
            </a:r>
            <a:r>
              <a:rPr lang="en-IN" dirty="0" err="1">
                <a:solidFill>
                  <a:schemeClr val="tx2"/>
                </a:solidFill>
                <a:latin typeface="Segoe UI" panose="020B0502040204020203" pitchFamily="34" charset="0"/>
              </a:rPr>
              <a:t>donor.organisation_id</a:t>
            </a:r>
            <a:r>
              <a:rPr lang="en-IN" dirty="0">
                <a:solidFill>
                  <a:schemeClr val="tx2"/>
                </a:solidFill>
                <a:latin typeface="Segoe UI" panose="020B0502040204020203" pitchFamily="34" charset="0"/>
              </a:rPr>
              <a:t>=</a:t>
            </a:r>
            <a:r>
              <a:rPr lang="en-IN" dirty="0" err="1">
                <a:solidFill>
                  <a:schemeClr val="tx2"/>
                </a:solidFill>
                <a:latin typeface="Segoe UI" panose="020B0502040204020203" pitchFamily="34" charset="0"/>
              </a:rPr>
              <a:t>organisation.organisation_id</a:t>
            </a:r>
            <a:r>
              <a:rPr lang="en-IN" dirty="0">
                <a:solidFill>
                  <a:schemeClr val="tx2"/>
                </a:solidFill>
                <a:latin typeface="Segoe UI" panose="020B0502040204020203" pitchFamily="34" charset="0"/>
              </a:rPr>
              <a:t> INNER JOIN </a:t>
            </a:r>
            <a:r>
              <a:rPr lang="en-IN" dirty="0" err="1">
                <a:solidFill>
                  <a:schemeClr val="tx2"/>
                </a:solidFill>
                <a:latin typeface="Segoe UI" panose="020B0502040204020203" pitchFamily="34" charset="0"/>
              </a:rPr>
              <a:t>organisation_ph</a:t>
            </a:r>
            <a:r>
              <a:rPr lang="en-IN" dirty="0">
                <a:solidFill>
                  <a:schemeClr val="tx2"/>
                </a:solidFill>
                <a:latin typeface="Segoe UI" panose="020B0502040204020203" pitchFamily="34" charset="0"/>
              </a:rPr>
              <a:t> on </a:t>
            </a:r>
            <a:r>
              <a:rPr lang="en-IN" dirty="0" err="1">
                <a:solidFill>
                  <a:schemeClr val="tx2"/>
                </a:solidFill>
                <a:latin typeface="Segoe UI" panose="020B0502040204020203" pitchFamily="34" charset="0"/>
              </a:rPr>
              <a:t>organisation_ph.organisation_id</a:t>
            </a:r>
            <a:r>
              <a:rPr lang="en-IN" dirty="0">
                <a:solidFill>
                  <a:schemeClr val="tx2"/>
                </a:solidFill>
                <a:latin typeface="Segoe UI" panose="020B0502040204020203" pitchFamily="34" charset="0"/>
              </a:rPr>
              <a:t>=</a:t>
            </a:r>
            <a:r>
              <a:rPr lang="en-IN" dirty="0" err="1">
                <a:solidFill>
                  <a:schemeClr val="tx2"/>
                </a:solidFill>
                <a:latin typeface="Segoe UI" panose="020B0502040204020203" pitchFamily="34" charset="0"/>
              </a:rPr>
              <a:t>organisation.organisation_id</a:t>
            </a:r>
            <a:r>
              <a:rPr lang="en-IN" dirty="0">
                <a:solidFill>
                  <a:schemeClr val="tx2"/>
                </a:solidFill>
                <a:latin typeface="Segoe UI" panose="020B0502040204020203" pitchFamily="34" charset="0"/>
              </a:rPr>
              <a:t>;");</a:t>
            </a:r>
          </a:p>
        </p:txBody>
      </p:sp>
    </p:spTree>
    <p:extLst>
      <p:ext uri="{BB962C8B-B14F-4D97-AF65-F5344CB8AC3E}">
        <p14:creationId xmlns:p14="http://schemas.microsoft.com/office/powerpoint/2010/main" val="2292360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0CE28-11B4-420C-8246-CB63E79A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Softwares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FD9B1-D6B9-49A7-AA73-F417BE9FF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Front End: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	HTML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	CSS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 err="1"/>
              <a:t>Javascript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Back End: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	MySQL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	PHP</a:t>
            </a:r>
            <a:r>
              <a:rPr lang="en-IN" dirty="0" err="1"/>
              <a:t>myadmin</a:t>
            </a:r>
            <a:r>
              <a:rPr lang="en-IN" dirty="0"/>
              <a:t> (php)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4EE7E1-DE64-4A86-B488-2CC43563F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84"/>
          <a:stretch/>
        </p:blipFill>
        <p:spPr>
          <a:xfrm>
            <a:off x="6399203" y="4095612"/>
            <a:ext cx="1300173" cy="98782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2CA075-7BC0-49D1-BF48-677B2458244C}"/>
              </a:ext>
            </a:extLst>
          </p:cNvPr>
          <p:cNvGrpSpPr/>
          <p:nvPr/>
        </p:nvGrpSpPr>
        <p:grpSpPr>
          <a:xfrm>
            <a:off x="6816278" y="2155737"/>
            <a:ext cx="4038303" cy="1290338"/>
            <a:chOff x="6816278" y="2049203"/>
            <a:chExt cx="4038303" cy="12903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E3B0CD5-5CA8-4C2D-B4D8-0534A4534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05" t="8855" r="47198" b="5142"/>
            <a:stretch/>
          </p:blipFill>
          <p:spPr>
            <a:xfrm>
              <a:off x="8319504" y="2050741"/>
              <a:ext cx="1037177" cy="1288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83EF1B4-BF41-401F-AA7B-81585964F5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803" t="12166" b="5740"/>
            <a:stretch/>
          </p:blipFill>
          <p:spPr>
            <a:xfrm>
              <a:off x="6816278" y="2050741"/>
              <a:ext cx="1085269" cy="12872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205AB8-AEB2-478D-9D01-31CF6745F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74638" y="2049203"/>
              <a:ext cx="1079943" cy="128880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6300D94-F68D-4A16-BB3D-2EAC806E2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2519" y="3909077"/>
            <a:ext cx="2074729" cy="106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2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34B8-EC05-4BAD-BF8C-0ED835609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F1C5-C9A3-4B55-9865-B16A25736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3678303"/>
          </a:xfrm>
        </p:spPr>
        <p:txBody>
          <a:bodyPr/>
          <a:lstStyle/>
          <a:p>
            <a:r>
              <a:rPr lang="en-US" dirty="0"/>
              <a:t>Home</a:t>
            </a:r>
          </a:p>
          <a:p>
            <a:r>
              <a:rPr lang="en-US" dirty="0"/>
              <a:t>About</a:t>
            </a:r>
          </a:p>
          <a:p>
            <a:r>
              <a:rPr lang="en-US" dirty="0"/>
              <a:t>Log In</a:t>
            </a:r>
          </a:p>
          <a:p>
            <a:r>
              <a:rPr lang="en-US" dirty="0"/>
              <a:t>Sign Up</a:t>
            </a:r>
          </a:p>
          <a:p>
            <a:r>
              <a:rPr lang="en-US" dirty="0"/>
              <a:t>Explore UIs for users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A7C76-CF97-4573-9584-AE204DFA3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834" y="2630952"/>
            <a:ext cx="4309655" cy="636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A7DF1E-5F82-4741-AA50-6A34716A3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967" y="3515869"/>
            <a:ext cx="6579522" cy="227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26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AB48F-4084-4025-B8D7-C4B03589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Entities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6B352-A77A-4E29-A5E9-ECFE39D30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  <a:p>
            <a:r>
              <a:rPr lang="en-US" dirty="0"/>
              <a:t>Patient</a:t>
            </a:r>
          </a:p>
          <a:p>
            <a:r>
              <a:rPr lang="en-US" dirty="0"/>
              <a:t>Donor</a:t>
            </a:r>
          </a:p>
          <a:p>
            <a:r>
              <a:rPr lang="en-US" dirty="0"/>
              <a:t>Login</a:t>
            </a:r>
          </a:p>
          <a:p>
            <a:r>
              <a:rPr lang="en-US" dirty="0"/>
              <a:t>Doctor</a:t>
            </a:r>
          </a:p>
          <a:p>
            <a:r>
              <a:rPr lang="en-US" dirty="0"/>
              <a:t>Organization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6145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B090-F65C-4D1F-83CF-EB2B33BEF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75835-48AB-402F-B6B4-CCB64812835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31"/>
          <a:stretch/>
        </p:blipFill>
        <p:spPr bwMode="auto">
          <a:xfrm>
            <a:off x="1977081" y="2421923"/>
            <a:ext cx="8104513" cy="37794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47793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B090-F65C-4D1F-83CF-EB2B33BEF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5" t="601" r="9444" b="80102"/>
          <a:stretch/>
        </p:blipFill>
        <p:spPr>
          <a:xfrm>
            <a:off x="1537589" y="2623554"/>
            <a:ext cx="8335616" cy="256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82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B090-F65C-4D1F-83CF-EB2B33BEF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0142" r="17726" b="65512"/>
          <a:stretch/>
        </p:blipFill>
        <p:spPr>
          <a:xfrm>
            <a:off x="1471603" y="2627454"/>
            <a:ext cx="8680616" cy="221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0312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965</TotalTime>
  <Words>1027</Words>
  <Application>Microsoft Office PowerPoint</Application>
  <PresentationFormat>Widescreen</PresentationFormat>
  <Paragraphs>85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Gill Sans MT</vt:lpstr>
      <vt:lpstr>Segoe UI</vt:lpstr>
      <vt:lpstr>Wingdings</vt:lpstr>
      <vt:lpstr>Wingdings 2</vt:lpstr>
      <vt:lpstr>Dividend</vt:lpstr>
      <vt:lpstr>Organ Donation</vt:lpstr>
      <vt:lpstr>Organ Donation Management System</vt:lpstr>
      <vt:lpstr>Abstract</vt:lpstr>
      <vt:lpstr>Softwares</vt:lpstr>
      <vt:lpstr>Modules</vt:lpstr>
      <vt:lpstr>Entities</vt:lpstr>
      <vt:lpstr>Attributes</vt:lpstr>
      <vt:lpstr>Attributes</vt:lpstr>
      <vt:lpstr>Attributes</vt:lpstr>
      <vt:lpstr>Attributes</vt:lpstr>
      <vt:lpstr>Attributes</vt:lpstr>
      <vt:lpstr>Attributes</vt:lpstr>
      <vt:lpstr>ER Diagram</vt:lpstr>
      <vt:lpstr>TABLES BEFORE CONVERSION</vt:lpstr>
      <vt:lpstr>TABLES BEFORE CONVERSION</vt:lpstr>
      <vt:lpstr>TABLES BEFORE CONVERSION</vt:lpstr>
      <vt:lpstr>TABLES AFTER CONVERSION</vt:lpstr>
      <vt:lpstr>TABLES AFTER CONVERSION</vt:lpstr>
      <vt:lpstr>TABLES AFTER CONVERSION</vt:lpstr>
      <vt:lpstr>Home Page</vt:lpstr>
      <vt:lpstr>About</vt:lpstr>
      <vt:lpstr>Explore</vt:lpstr>
      <vt:lpstr>Queries</vt:lpstr>
      <vt:lpstr>Sign up</vt:lpstr>
      <vt:lpstr>log in</vt:lpstr>
      <vt:lpstr>live count</vt:lpstr>
      <vt:lpstr>DEACTIVATION</vt:lpstr>
      <vt:lpstr>DOCTOR FORM</vt:lpstr>
      <vt:lpstr>USER FORM</vt:lpstr>
      <vt:lpstr>DONOR FORM</vt:lpstr>
      <vt:lpstr>patient FORM</vt:lpstr>
      <vt:lpstr>ORGANIZATION FORM</vt:lpstr>
      <vt:lpstr>DETAILS VIEWED BY ORGANIZATION</vt:lpstr>
      <vt:lpstr>Available organs details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Trisha Chander</dc:creator>
  <cp:lastModifiedBy>Ganith vaka</cp:lastModifiedBy>
  <cp:revision>210</cp:revision>
  <dcterms:created xsi:type="dcterms:W3CDTF">2020-09-08T15:42:31Z</dcterms:created>
  <dcterms:modified xsi:type="dcterms:W3CDTF">2021-12-18T16:04:58Z</dcterms:modified>
</cp:coreProperties>
</file>